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2" r:id="rId2"/>
    <p:sldId id="313" r:id="rId3"/>
    <p:sldId id="257" r:id="rId4"/>
    <p:sldId id="258" r:id="rId5"/>
    <p:sldId id="259" r:id="rId6"/>
    <p:sldId id="314" r:id="rId7"/>
    <p:sldId id="315" r:id="rId8"/>
    <p:sldId id="260" r:id="rId9"/>
    <p:sldId id="261" r:id="rId10"/>
    <p:sldId id="262" r:id="rId11"/>
    <p:sldId id="263" r:id="rId12"/>
    <p:sldId id="264" r:id="rId13"/>
    <p:sldId id="265" r:id="rId14"/>
    <p:sldId id="316" r:id="rId15"/>
    <p:sldId id="266" r:id="rId16"/>
    <p:sldId id="317" r:id="rId17"/>
    <p:sldId id="267" r:id="rId18"/>
    <p:sldId id="318" r:id="rId19"/>
    <p:sldId id="319" r:id="rId20"/>
    <p:sldId id="320" r:id="rId21"/>
    <p:sldId id="321" r:id="rId22"/>
    <p:sldId id="322" r:id="rId23"/>
    <p:sldId id="270" r:id="rId24"/>
    <p:sldId id="271" r:id="rId25"/>
    <p:sldId id="273" r:id="rId26"/>
    <p:sldId id="274" r:id="rId27"/>
    <p:sldId id="275" r:id="rId28"/>
    <p:sldId id="276" r:id="rId29"/>
    <p:sldId id="323" r:id="rId30"/>
    <p:sldId id="324" r:id="rId31"/>
    <p:sldId id="325" r:id="rId32"/>
    <p:sldId id="277" r:id="rId33"/>
    <p:sldId id="278" r:id="rId34"/>
    <p:sldId id="279" r:id="rId35"/>
    <p:sldId id="280" r:id="rId36"/>
    <p:sldId id="281" r:id="rId37"/>
    <p:sldId id="282" r:id="rId38"/>
    <p:sldId id="326" r:id="rId39"/>
    <p:sldId id="327" r:id="rId40"/>
    <p:sldId id="328" r:id="rId41"/>
    <p:sldId id="329" r:id="rId42"/>
    <p:sldId id="330" r:id="rId43"/>
    <p:sldId id="331" r:id="rId44"/>
    <p:sldId id="285" r:id="rId45"/>
    <p:sldId id="286" r:id="rId46"/>
    <p:sldId id="287" r:id="rId47"/>
    <p:sldId id="288" r:id="rId48"/>
    <p:sldId id="332" r:id="rId49"/>
    <p:sldId id="333" r:id="rId50"/>
    <p:sldId id="334" r:id="rId51"/>
    <p:sldId id="335" r:id="rId52"/>
    <p:sldId id="292" r:id="rId53"/>
    <p:sldId id="293" r:id="rId54"/>
    <p:sldId id="294" r:id="rId55"/>
    <p:sldId id="295" r:id="rId56"/>
    <p:sldId id="296" r:id="rId57"/>
    <p:sldId id="298" r:id="rId58"/>
    <p:sldId id="336" r:id="rId59"/>
    <p:sldId id="337" r:id="rId60"/>
    <p:sldId id="338" r:id="rId61"/>
    <p:sldId id="339" r:id="rId62"/>
    <p:sldId id="301" r:id="rId63"/>
    <p:sldId id="302" r:id="rId64"/>
    <p:sldId id="303" r:id="rId65"/>
    <p:sldId id="304" r:id="rId66"/>
    <p:sldId id="305" r:id="rId67"/>
    <p:sldId id="306" r:id="rId68"/>
    <p:sldId id="307" r:id="rId69"/>
    <p:sldId id="308" r:id="rId70"/>
    <p:sldId id="340" r:id="rId71"/>
    <p:sldId id="310" r:id="rId72"/>
    <p:sldId id="311" r:id="rId73"/>
    <p:sldId id="341" r:id="rId74"/>
    <p:sldId id="342" r:id="rId75"/>
    <p:sldId id="343" r:id="rId76"/>
    <p:sldId id="344" r:id="rId77"/>
    <p:sldId id="345" r:id="rId78"/>
    <p:sldId id="346" r:id="rId79"/>
    <p:sldId id="347" r:id="rId8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98" d="100"/>
          <a:sy n="98" d="100"/>
        </p:scale>
        <p:origin x="102" y="4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6D4AB-E7F5-4A9D-8267-527BBA68FBEF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56FAF-056F-47B0-BF30-F4C505C86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9868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6D4AB-E7F5-4A9D-8267-527BBA68FBEF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56FAF-056F-47B0-BF30-F4C505C86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285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6D4AB-E7F5-4A9D-8267-527BBA68FBEF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56FAF-056F-47B0-BF30-F4C505C86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695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6D4AB-E7F5-4A9D-8267-527BBA68FBEF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56FAF-056F-47B0-BF30-F4C505C86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806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6D4AB-E7F5-4A9D-8267-527BBA68FBEF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56FAF-056F-47B0-BF30-F4C505C86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867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6D4AB-E7F5-4A9D-8267-527BBA68FBEF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56FAF-056F-47B0-BF30-F4C505C86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701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6D4AB-E7F5-4A9D-8267-527BBA68FBEF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56FAF-056F-47B0-BF30-F4C505C86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436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6D4AB-E7F5-4A9D-8267-527BBA68FBEF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56FAF-056F-47B0-BF30-F4C505C86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916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6D4AB-E7F5-4A9D-8267-527BBA68FBEF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56FAF-056F-47B0-BF30-F4C505C86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930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6D4AB-E7F5-4A9D-8267-527BBA68FBEF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56FAF-056F-47B0-BF30-F4C505C86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740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6D4AB-E7F5-4A9D-8267-527BBA68FBEF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56FAF-056F-47B0-BF30-F4C505C86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69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D6D4AB-E7F5-4A9D-8267-527BBA68FBEF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C56FAF-056F-47B0-BF30-F4C505C86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202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emf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emf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emf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emf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BC6A1D1-1F18-43C9-8956-85CEF08102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551205"/>
            <a:ext cx="9144000" cy="1755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752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5A980EE-D55D-4BAE-BE89-87909271C9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5000" y="3092000"/>
            <a:ext cx="5382000" cy="67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627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508" y="1143000"/>
            <a:ext cx="5486400" cy="4572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34603" y="1334288"/>
            <a:ext cx="20686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(a) Distance to Road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131508" y="5749446"/>
            <a:ext cx="61071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Figure 8.1 </a:t>
            </a:r>
            <a:r>
              <a:rPr lang="en-US" dirty="0"/>
              <a:t>Residential Suitability Analysis: Map Overlay Method</a:t>
            </a:r>
            <a:br>
              <a:rPr lang="en-US" dirty="0"/>
            </a:b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56005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961" y="1092895"/>
            <a:ext cx="5486400" cy="4572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31508" y="5749446"/>
            <a:ext cx="61071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Figure 8.1 </a:t>
            </a:r>
            <a:r>
              <a:rPr lang="en-US" dirty="0"/>
              <a:t>Residential Suitability Analysis: Map Overlay Method</a:t>
            </a:r>
            <a:br>
              <a:rPr lang="en-US" dirty="0"/>
            </a:b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3189961" y="1315326"/>
            <a:ext cx="10711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(b) Slope </a:t>
            </a:r>
          </a:p>
        </p:txBody>
      </p:sp>
    </p:spTree>
    <p:extLst>
      <p:ext uri="{BB962C8B-B14F-4D97-AF65-F5344CB8AC3E}">
        <p14:creationId xmlns:p14="http://schemas.microsoft.com/office/powerpoint/2010/main" val="18437858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340" y="1108460"/>
            <a:ext cx="5486400" cy="4572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31508" y="5749446"/>
            <a:ext cx="61071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Figure 8.1 </a:t>
            </a:r>
            <a:r>
              <a:rPr lang="en-US" dirty="0"/>
              <a:t>Residential Suitability Analysis: Map Overlay Method</a:t>
            </a:r>
            <a:br>
              <a:rPr lang="en-US" dirty="0"/>
            </a:b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3352800" y="1177540"/>
            <a:ext cx="17250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(c) Map Overlay </a:t>
            </a:r>
          </a:p>
        </p:txBody>
      </p:sp>
    </p:spTree>
    <p:extLst>
      <p:ext uri="{BB962C8B-B14F-4D97-AF65-F5344CB8AC3E}">
        <p14:creationId xmlns:p14="http://schemas.microsoft.com/office/powerpoint/2010/main" val="28350971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F8E80E6-C12E-4386-A28E-EE679DD2D6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650" y="3125700"/>
            <a:ext cx="6368700" cy="60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7690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EA27612-2E77-4665-AD6C-8655C8BC50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2996" y="3094317"/>
            <a:ext cx="8835451" cy="494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8845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1029373"/>
            <a:ext cx="5486400" cy="4572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52800" y="1175448"/>
            <a:ext cx="20686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(a) Distance to Road</a:t>
            </a:r>
          </a:p>
        </p:txBody>
      </p:sp>
      <p:sp>
        <p:nvSpPr>
          <p:cNvPr id="4" name="Rectangle 3"/>
          <p:cNvSpPr/>
          <p:nvPr/>
        </p:nvSpPr>
        <p:spPr>
          <a:xfrm>
            <a:off x="3203820" y="5643961"/>
            <a:ext cx="63681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Figure 8.2 </a:t>
            </a:r>
            <a:r>
              <a:rPr lang="en-US" dirty="0"/>
              <a:t>Residential Suitability Analysis: Binary Selection Method</a:t>
            </a:r>
          </a:p>
        </p:txBody>
      </p:sp>
    </p:spTree>
    <p:extLst>
      <p:ext uri="{BB962C8B-B14F-4D97-AF65-F5344CB8AC3E}">
        <p14:creationId xmlns:p14="http://schemas.microsoft.com/office/powerpoint/2010/main" val="33892117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1143000"/>
            <a:ext cx="5486400" cy="4572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352800" y="1305598"/>
            <a:ext cx="10711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(b) Slope </a:t>
            </a:r>
          </a:p>
        </p:txBody>
      </p:sp>
      <p:sp>
        <p:nvSpPr>
          <p:cNvPr id="4" name="Rectangle 3"/>
          <p:cNvSpPr/>
          <p:nvPr/>
        </p:nvSpPr>
        <p:spPr>
          <a:xfrm>
            <a:off x="3189961" y="5715000"/>
            <a:ext cx="63681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Figure 8.2 </a:t>
            </a:r>
            <a:r>
              <a:rPr lang="en-US" dirty="0"/>
              <a:t>Residential Suitability Analysis: Binary Selection Method</a:t>
            </a:r>
          </a:p>
        </p:txBody>
      </p:sp>
    </p:spTree>
    <p:extLst>
      <p:ext uri="{BB962C8B-B14F-4D97-AF65-F5344CB8AC3E}">
        <p14:creationId xmlns:p14="http://schemas.microsoft.com/office/powerpoint/2010/main" val="14163090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1143000"/>
            <a:ext cx="5486400" cy="4572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352800" y="1377956"/>
            <a:ext cx="20521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(c) Binary Suitability</a:t>
            </a:r>
          </a:p>
        </p:txBody>
      </p:sp>
      <p:sp>
        <p:nvSpPr>
          <p:cNvPr id="4" name="Rectangle 3"/>
          <p:cNvSpPr/>
          <p:nvPr/>
        </p:nvSpPr>
        <p:spPr>
          <a:xfrm>
            <a:off x="3274979" y="5755562"/>
            <a:ext cx="63681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Figure 8.2 </a:t>
            </a:r>
            <a:r>
              <a:rPr lang="en-US" dirty="0"/>
              <a:t>Residential Suitability Analysis: Binary Selection Method</a:t>
            </a:r>
          </a:p>
        </p:txBody>
      </p:sp>
    </p:spTree>
    <p:extLst>
      <p:ext uri="{BB962C8B-B14F-4D97-AF65-F5344CB8AC3E}">
        <p14:creationId xmlns:p14="http://schemas.microsoft.com/office/powerpoint/2010/main" val="16045478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977630"/>
            <a:ext cx="5486400" cy="4572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52800" y="1143000"/>
            <a:ext cx="20686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(a) Distance to Road</a:t>
            </a:r>
          </a:p>
        </p:txBody>
      </p:sp>
      <p:sp>
        <p:nvSpPr>
          <p:cNvPr id="4" name="Rectangle 3"/>
          <p:cNvSpPr/>
          <p:nvPr/>
        </p:nvSpPr>
        <p:spPr>
          <a:xfrm>
            <a:off x="3202488" y="5912285"/>
            <a:ext cx="66891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Figure 8.3 </a:t>
            </a:r>
            <a:r>
              <a:rPr lang="en-US" dirty="0"/>
              <a:t>Commercial Suitability Analysis: Binary Selection Method </a:t>
            </a:r>
          </a:p>
        </p:txBody>
      </p:sp>
    </p:spTree>
    <p:extLst>
      <p:ext uri="{BB962C8B-B14F-4D97-AF65-F5344CB8AC3E}">
        <p14:creationId xmlns:p14="http://schemas.microsoft.com/office/powerpoint/2010/main" val="21852507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722180"/>
            <a:ext cx="5486400" cy="4572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352800" y="940078"/>
            <a:ext cx="10711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(b) Slope </a:t>
            </a:r>
          </a:p>
        </p:txBody>
      </p:sp>
      <p:sp>
        <p:nvSpPr>
          <p:cNvPr id="4" name="Rectangle 3"/>
          <p:cNvSpPr/>
          <p:nvPr/>
        </p:nvSpPr>
        <p:spPr>
          <a:xfrm>
            <a:off x="3202487" y="5363924"/>
            <a:ext cx="66891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Figure 8.3 </a:t>
            </a:r>
            <a:r>
              <a:rPr lang="en-US" dirty="0"/>
              <a:t>Commercial Suitability Analysis: Binary Selection Method </a:t>
            </a:r>
          </a:p>
        </p:txBody>
      </p:sp>
    </p:spTree>
    <p:extLst>
      <p:ext uri="{BB962C8B-B14F-4D97-AF65-F5344CB8AC3E}">
        <p14:creationId xmlns:p14="http://schemas.microsoft.com/office/powerpoint/2010/main" val="12674328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737903"/>
            <a:ext cx="5486400" cy="4572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352800" y="964597"/>
            <a:ext cx="20521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(c) Binary Suitability</a:t>
            </a:r>
          </a:p>
        </p:txBody>
      </p:sp>
      <p:sp>
        <p:nvSpPr>
          <p:cNvPr id="5" name="Rectangle 4"/>
          <p:cNvSpPr/>
          <p:nvPr/>
        </p:nvSpPr>
        <p:spPr>
          <a:xfrm>
            <a:off x="3189962" y="5524071"/>
            <a:ext cx="66891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Figure 8.3 </a:t>
            </a:r>
            <a:r>
              <a:rPr lang="en-US" dirty="0"/>
              <a:t>Commercial Suitability Analysis: Binary Selection Method </a:t>
            </a:r>
          </a:p>
        </p:txBody>
      </p:sp>
    </p:spTree>
    <p:extLst>
      <p:ext uri="{BB962C8B-B14F-4D97-AF65-F5344CB8AC3E}">
        <p14:creationId xmlns:p14="http://schemas.microsoft.com/office/powerpoint/2010/main" val="38525504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B416F37-98B1-4043-8659-89D475DFC4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849" y="3142550"/>
            <a:ext cx="10674301" cy="57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2392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026" y="677971"/>
            <a:ext cx="5715000" cy="4800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44449" y="5478571"/>
            <a:ext cx="4617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Map 8.1 </a:t>
            </a:r>
            <a:r>
              <a:rPr lang="en-US" dirty="0"/>
              <a:t>Decatur Streams and Land Uses, 2014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9702783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4E6C1F6-EFA6-4F2F-AF1A-3B6DD3309E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682125"/>
            <a:ext cx="9144000" cy="349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4916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871" y="715550"/>
            <a:ext cx="5715000" cy="48006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53692" y="5660525"/>
            <a:ext cx="35805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Map 8.2 </a:t>
            </a:r>
            <a:r>
              <a:rPr lang="en-US" dirty="0"/>
              <a:t>Decatur Flood Zones , 2014</a:t>
            </a:r>
          </a:p>
        </p:txBody>
      </p:sp>
    </p:spTree>
    <p:extLst>
      <p:ext uri="{BB962C8B-B14F-4D97-AF65-F5344CB8AC3E}">
        <p14:creationId xmlns:p14="http://schemas.microsoft.com/office/powerpoint/2010/main" val="8535489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639B97E-BFEA-4279-8420-24CC222166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797418"/>
            <a:ext cx="9144000" cy="5263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7007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5D00B53-7566-4A5F-B2DD-B8463FCDF1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635343"/>
            <a:ext cx="9144000" cy="3587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4606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7ED8BB6-1489-450B-A35A-1504AA1294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3150" y="3159400"/>
            <a:ext cx="7265700" cy="5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928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4442678-E06A-4400-8E6D-0355CE22FD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1230" y="2811166"/>
            <a:ext cx="8117851" cy="123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8551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258A6AD-342F-4A4F-B7E3-4E0135EC9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2868" y="3081054"/>
            <a:ext cx="9014851" cy="90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1182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1143000"/>
            <a:ext cx="5486400" cy="4572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991088" y="5962482"/>
            <a:ext cx="70031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Figure 8.4 </a:t>
            </a:r>
            <a:r>
              <a:rPr lang="en-US" dirty="0"/>
              <a:t>Residential Suitability Analysis: Ordinal Combination Method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52800" y="1340285"/>
            <a:ext cx="20686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(a) Distance to Road</a:t>
            </a:r>
          </a:p>
        </p:txBody>
      </p:sp>
    </p:spTree>
    <p:extLst>
      <p:ext uri="{BB962C8B-B14F-4D97-AF65-F5344CB8AC3E}">
        <p14:creationId xmlns:p14="http://schemas.microsoft.com/office/powerpoint/2010/main" val="30610017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1143000"/>
            <a:ext cx="5486400" cy="4572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352800" y="1327852"/>
            <a:ext cx="10711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(b) Slope </a:t>
            </a:r>
          </a:p>
        </p:txBody>
      </p:sp>
      <p:sp>
        <p:nvSpPr>
          <p:cNvPr id="4" name="Rectangle 3"/>
          <p:cNvSpPr/>
          <p:nvPr/>
        </p:nvSpPr>
        <p:spPr>
          <a:xfrm>
            <a:off x="2991088" y="5962482"/>
            <a:ext cx="70031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Figure 8.4 </a:t>
            </a:r>
            <a:r>
              <a:rPr lang="en-US" dirty="0"/>
              <a:t>Residential Suitability Analysis: Ordinal Combination Method</a:t>
            </a:r>
          </a:p>
        </p:txBody>
      </p:sp>
    </p:spTree>
    <p:extLst>
      <p:ext uri="{BB962C8B-B14F-4D97-AF65-F5344CB8AC3E}">
        <p14:creationId xmlns:p14="http://schemas.microsoft.com/office/powerpoint/2010/main" val="4553307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1143000"/>
            <a:ext cx="5486400" cy="4572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52800" y="1340285"/>
            <a:ext cx="2145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(c) Ordinal Suitability</a:t>
            </a:r>
          </a:p>
        </p:txBody>
      </p:sp>
      <p:sp>
        <p:nvSpPr>
          <p:cNvPr id="4" name="Rectangle 3"/>
          <p:cNvSpPr/>
          <p:nvPr/>
        </p:nvSpPr>
        <p:spPr>
          <a:xfrm>
            <a:off x="2991088" y="5962482"/>
            <a:ext cx="70031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Figure 8.4 </a:t>
            </a:r>
            <a:r>
              <a:rPr lang="en-US" dirty="0"/>
              <a:t>Residential Suitability Analysis: Ordinal Combination Method</a:t>
            </a:r>
          </a:p>
        </p:txBody>
      </p:sp>
    </p:spTree>
    <p:extLst>
      <p:ext uri="{BB962C8B-B14F-4D97-AF65-F5344CB8AC3E}">
        <p14:creationId xmlns:p14="http://schemas.microsoft.com/office/powerpoint/2010/main" val="34422267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1143000"/>
            <a:ext cx="5486400" cy="4572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52800" y="1352811"/>
            <a:ext cx="20686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(a) Distance to Road</a:t>
            </a:r>
          </a:p>
        </p:txBody>
      </p:sp>
      <p:sp>
        <p:nvSpPr>
          <p:cNvPr id="4" name="Rectangle 3"/>
          <p:cNvSpPr/>
          <p:nvPr/>
        </p:nvSpPr>
        <p:spPr>
          <a:xfrm>
            <a:off x="2991088" y="5962482"/>
            <a:ext cx="70839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Figure 8.5 </a:t>
            </a:r>
            <a:r>
              <a:rPr lang="en-US" dirty="0"/>
              <a:t>Commercial Suitability Analysis: Ordinal Combination Method</a:t>
            </a:r>
          </a:p>
        </p:txBody>
      </p:sp>
    </p:spTree>
    <p:extLst>
      <p:ext uri="{BB962C8B-B14F-4D97-AF65-F5344CB8AC3E}">
        <p14:creationId xmlns:p14="http://schemas.microsoft.com/office/powerpoint/2010/main" val="8990949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1143000"/>
            <a:ext cx="5486400" cy="4572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352800" y="1371599"/>
            <a:ext cx="10711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(b) Slope </a:t>
            </a:r>
          </a:p>
        </p:txBody>
      </p:sp>
      <p:sp>
        <p:nvSpPr>
          <p:cNvPr id="4" name="Rectangle 3"/>
          <p:cNvSpPr/>
          <p:nvPr/>
        </p:nvSpPr>
        <p:spPr>
          <a:xfrm>
            <a:off x="2917398" y="5755870"/>
            <a:ext cx="70839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Figure 8.5 </a:t>
            </a:r>
            <a:r>
              <a:rPr lang="en-US" dirty="0"/>
              <a:t>Commercial Suitability Analysis: Ordinal Combination Method</a:t>
            </a:r>
          </a:p>
        </p:txBody>
      </p:sp>
    </p:spTree>
    <p:extLst>
      <p:ext uri="{BB962C8B-B14F-4D97-AF65-F5344CB8AC3E}">
        <p14:creationId xmlns:p14="http://schemas.microsoft.com/office/powerpoint/2010/main" val="32571980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52800" y="1385787"/>
            <a:ext cx="2145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(c) Ordinal Suitability</a:t>
            </a:r>
          </a:p>
        </p:txBody>
      </p:sp>
      <p:sp>
        <p:nvSpPr>
          <p:cNvPr id="4" name="Rectangle 3"/>
          <p:cNvSpPr/>
          <p:nvPr/>
        </p:nvSpPr>
        <p:spPr>
          <a:xfrm>
            <a:off x="3028666" y="5912285"/>
            <a:ext cx="70839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Figure 8.5 </a:t>
            </a:r>
            <a:r>
              <a:rPr lang="en-US" dirty="0"/>
              <a:t>Commercial Suitability Analysis: Ordinal Combination Method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E2B426A-9A63-4657-8BB9-36BBE54FBB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00" y="1755119"/>
            <a:ext cx="5486400" cy="4020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5709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C4FFB14-12FB-4843-BC09-D97CDE00B9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6774" y="3075150"/>
            <a:ext cx="7938451" cy="70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3314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9C69D3B-549A-447C-81AC-03EFA446BC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1423" y="2783083"/>
            <a:ext cx="8745751" cy="1291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4636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8D2C96-9859-4875-A028-E9F7B50BA1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7963" y="3080766"/>
            <a:ext cx="8880301" cy="696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1665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1143000"/>
            <a:ext cx="5486400" cy="4572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991088" y="5962482"/>
            <a:ext cx="70126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Figure 8.6 </a:t>
            </a:r>
            <a:r>
              <a:rPr lang="en-US" dirty="0"/>
              <a:t>Residential Suitability Analysis: Access Promotion Alternative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52800" y="1340285"/>
            <a:ext cx="31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(a) Distance to Road: Weight = 3</a:t>
            </a:r>
          </a:p>
        </p:txBody>
      </p:sp>
    </p:spTree>
    <p:extLst>
      <p:ext uri="{BB962C8B-B14F-4D97-AF65-F5344CB8AC3E}">
        <p14:creationId xmlns:p14="http://schemas.microsoft.com/office/powerpoint/2010/main" val="3778323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1143000"/>
            <a:ext cx="5486400" cy="4572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991088" y="5962482"/>
            <a:ext cx="70126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Figure 8.6 </a:t>
            </a:r>
            <a:r>
              <a:rPr lang="en-US" dirty="0"/>
              <a:t>Residential Suitability Analysis: Access Promotion Alternative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52800" y="1340285"/>
            <a:ext cx="2142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(b) Slope: Weight = 1</a:t>
            </a:r>
          </a:p>
        </p:txBody>
      </p:sp>
    </p:spTree>
    <p:extLst>
      <p:ext uri="{BB962C8B-B14F-4D97-AF65-F5344CB8AC3E}">
        <p14:creationId xmlns:p14="http://schemas.microsoft.com/office/powerpoint/2010/main" val="18295236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1143000"/>
            <a:ext cx="5486400" cy="4572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991088" y="5962482"/>
            <a:ext cx="70126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Figure 8.6 </a:t>
            </a:r>
            <a:r>
              <a:rPr lang="en-US" dirty="0"/>
              <a:t>Residential Suitability Analysis: Access Promotion Alternative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52800" y="1340285"/>
            <a:ext cx="24145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(c) Weighted Suitability</a:t>
            </a:r>
          </a:p>
        </p:txBody>
      </p:sp>
    </p:spTree>
    <p:extLst>
      <p:ext uri="{BB962C8B-B14F-4D97-AF65-F5344CB8AC3E}">
        <p14:creationId xmlns:p14="http://schemas.microsoft.com/office/powerpoint/2010/main" val="29143982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1143000"/>
            <a:ext cx="5486400" cy="4572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52800" y="1340285"/>
            <a:ext cx="31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(a) Distance to Road: Weight = 1</a:t>
            </a:r>
          </a:p>
        </p:txBody>
      </p:sp>
      <p:sp>
        <p:nvSpPr>
          <p:cNvPr id="4" name="Rectangle 3"/>
          <p:cNvSpPr/>
          <p:nvPr/>
        </p:nvSpPr>
        <p:spPr>
          <a:xfrm>
            <a:off x="3352800" y="5727619"/>
            <a:ext cx="67978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Figure 8.7 </a:t>
            </a:r>
            <a:r>
              <a:rPr lang="en-US" dirty="0"/>
              <a:t>Residential Suitability Analysis: Cost Reduction Alternative </a:t>
            </a:r>
          </a:p>
        </p:txBody>
      </p:sp>
    </p:spTree>
    <p:extLst>
      <p:ext uri="{BB962C8B-B14F-4D97-AF65-F5344CB8AC3E}">
        <p14:creationId xmlns:p14="http://schemas.microsoft.com/office/powerpoint/2010/main" val="24570437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1143000"/>
            <a:ext cx="5486400" cy="4572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52800" y="1340285"/>
            <a:ext cx="2142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(b) Slope: Weight = 3</a:t>
            </a:r>
          </a:p>
        </p:txBody>
      </p:sp>
      <p:sp>
        <p:nvSpPr>
          <p:cNvPr id="4" name="Rectangle 3"/>
          <p:cNvSpPr/>
          <p:nvPr/>
        </p:nvSpPr>
        <p:spPr>
          <a:xfrm>
            <a:off x="3352800" y="5727619"/>
            <a:ext cx="67978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Figure 8.7 </a:t>
            </a:r>
            <a:r>
              <a:rPr lang="en-US" dirty="0"/>
              <a:t>Residential Suitability Analysis: Cost Reduction Alternative </a:t>
            </a:r>
          </a:p>
        </p:txBody>
      </p:sp>
    </p:spTree>
    <p:extLst>
      <p:ext uri="{BB962C8B-B14F-4D97-AF65-F5344CB8AC3E}">
        <p14:creationId xmlns:p14="http://schemas.microsoft.com/office/powerpoint/2010/main" val="5366362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1143000"/>
            <a:ext cx="5486400" cy="4572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52800" y="1340285"/>
            <a:ext cx="24145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(c) Weighted Suitability</a:t>
            </a:r>
          </a:p>
        </p:txBody>
      </p:sp>
      <p:sp>
        <p:nvSpPr>
          <p:cNvPr id="4" name="Rectangle 3"/>
          <p:cNvSpPr/>
          <p:nvPr/>
        </p:nvSpPr>
        <p:spPr>
          <a:xfrm>
            <a:off x="3352800" y="5727619"/>
            <a:ext cx="67978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Figure 8.7 </a:t>
            </a:r>
            <a:r>
              <a:rPr lang="en-US" dirty="0"/>
              <a:t>Residential Suitability Analysis: Cost Reduction Alternative </a:t>
            </a:r>
          </a:p>
        </p:txBody>
      </p:sp>
    </p:spTree>
    <p:extLst>
      <p:ext uri="{BB962C8B-B14F-4D97-AF65-F5344CB8AC3E}">
        <p14:creationId xmlns:p14="http://schemas.microsoft.com/office/powerpoint/2010/main" val="30475354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3A2B4A7-3104-4556-887D-210E0A86B1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5849" y="2929116"/>
            <a:ext cx="8880301" cy="999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3513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EAC851D-B52E-42A6-BB28-5040BE53D8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24" y="2799933"/>
            <a:ext cx="11974951" cy="1258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6501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4D71DCF-508E-4587-8F0A-0605970704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5275" y="3114466"/>
            <a:ext cx="7041450" cy="62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80752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1258D73-2C68-4FCA-93A6-641037E0AF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127599"/>
            <a:ext cx="9144000" cy="460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58029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2CCA476-5CD8-4DC2-A65D-B4A21DB71A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2900" y="3142550"/>
            <a:ext cx="4126200" cy="57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38203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2577922-45DA-43AB-87CE-6CBACDBCA3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984354"/>
            <a:ext cx="9144000" cy="4889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65375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0" y="1028700"/>
            <a:ext cx="5715000" cy="4800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44658" y="5999967"/>
            <a:ext cx="6646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Map 8.3 </a:t>
            </a:r>
            <a:r>
              <a:rPr lang="en-US" dirty="0"/>
              <a:t>DeKalb County Water Features, Major Roads and Land Uses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5925793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0" y="1028700"/>
            <a:ext cx="5715000" cy="48006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366573" y="5829300"/>
            <a:ext cx="47400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Map 8.4 </a:t>
            </a:r>
            <a:r>
              <a:rPr lang="en-US" dirty="0"/>
              <a:t>DeKalb County Suitability Factors, 2014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66573" y="844034"/>
            <a:ext cx="20686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(a) Distance to Road</a:t>
            </a:r>
          </a:p>
        </p:txBody>
      </p:sp>
    </p:spTree>
    <p:extLst>
      <p:ext uri="{BB962C8B-B14F-4D97-AF65-F5344CB8AC3E}">
        <p14:creationId xmlns:p14="http://schemas.microsoft.com/office/powerpoint/2010/main" val="369632863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0" y="1028700"/>
            <a:ext cx="5715000" cy="48006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366573" y="5829300"/>
            <a:ext cx="47929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Map 8.4 </a:t>
            </a:r>
            <a:r>
              <a:rPr lang="en-US" dirty="0"/>
              <a:t>DeKalb County Suitability Factors, 2014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66573" y="844034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(b) Slope</a:t>
            </a:r>
          </a:p>
        </p:txBody>
      </p:sp>
    </p:spTree>
    <p:extLst>
      <p:ext uri="{BB962C8B-B14F-4D97-AF65-F5344CB8AC3E}">
        <p14:creationId xmlns:p14="http://schemas.microsoft.com/office/powerpoint/2010/main" val="66294758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0" y="1028700"/>
            <a:ext cx="5715000" cy="48006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366573" y="5829300"/>
            <a:ext cx="47929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Map 8.4 </a:t>
            </a:r>
            <a:r>
              <a:rPr lang="en-US" dirty="0"/>
              <a:t>DeKalb County Suitability Factors, 2014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66573" y="844034"/>
            <a:ext cx="2156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(c) Distance to Water</a:t>
            </a:r>
          </a:p>
        </p:txBody>
      </p:sp>
    </p:spTree>
    <p:extLst>
      <p:ext uri="{BB962C8B-B14F-4D97-AF65-F5344CB8AC3E}">
        <p14:creationId xmlns:p14="http://schemas.microsoft.com/office/powerpoint/2010/main" val="27559407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B6312E8-612F-4367-A5AB-01A4B840D5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6800" y="3136933"/>
            <a:ext cx="6458400" cy="58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12166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F048137-5464-4D37-8F77-13A005A09D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715315"/>
            <a:ext cx="9144000" cy="542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37585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8702ECC-E28E-4736-B1E9-0D7BD617B8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945178"/>
            <a:ext cx="9144000" cy="2967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56071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A3CC9DE-6DBB-48B6-BFD8-60D25FD837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637729"/>
            <a:ext cx="9144000" cy="5601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71815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8034" y="1142995"/>
            <a:ext cx="5455931" cy="457200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05621" y="5530338"/>
            <a:ext cx="75659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Figure 8.8 </a:t>
            </a:r>
            <a:r>
              <a:rPr lang="en-US" dirty="0"/>
              <a:t>Vacant Parcels and Suitability Scores: Ordinal Combination Method</a:t>
            </a:r>
          </a:p>
        </p:txBody>
      </p:sp>
      <p:sp>
        <p:nvSpPr>
          <p:cNvPr id="4" name="Rectangle 3"/>
          <p:cNvSpPr/>
          <p:nvPr/>
        </p:nvSpPr>
        <p:spPr>
          <a:xfrm>
            <a:off x="5089742" y="773663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(a) Residential Suitability </a:t>
            </a:r>
          </a:p>
        </p:txBody>
      </p:sp>
    </p:spTree>
    <p:extLst>
      <p:ext uri="{BB962C8B-B14F-4D97-AF65-F5344CB8AC3E}">
        <p14:creationId xmlns:p14="http://schemas.microsoft.com/office/powerpoint/2010/main" val="30361820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598" y="1142995"/>
            <a:ext cx="5574803" cy="457200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883390" y="958329"/>
            <a:ext cx="26005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(b) Commercial Suitability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05621" y="5530338"/>
            <a:ext cx="75659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Figure 8.8 </a:t>
            </a:r>
            <a:r>
              <a:rPr lang="en-US" dirty="0"/>
              <a:t>Vacant Parcels and Suitability Scores: Ordinal Combination Method</a:t>
            </a:r>
          </a:p>
        </p:txBody>
      </p:sp>
    </p:spTree>
    <p:extLst>
      <p:ext uri="{BB962C8B-B14F-4D97-AF65-F5344CB8AC3E}">
        <p14:creationId xmlns:p14="http://schemas.microsoft.com/office/powerpoint/2010/main" val="119020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4506" y="975355"/>
            <a:ext cx="5522987" cy="490729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089742" y="773663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(a) Residential Suitability </a:t>
            </a:r>
          </a:p>
        </p:txBody>
      </p:sp>
      <p:sp>
        <p:nvSpPr>
          <p:cNvPr id="5" name="Rectangle 4"/>
          <p:cNvSpPr/>
          <p:nvPr/>
        </p:nvSpPr>
        <p:spPr>
          <a:xfrm>
            <a:off x="3334506" y="5882645"/>
            <a:ext cx="64772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Figure 8.9 </a:t>
            </a:r>
            <a:r>
              <a:rPr lang="en-US" dirty="0"/>
              <a:t>Acres of Suitable Parcels: Ordinal Combination Method </a:t>
            </a:r>
          </a:p>
        </p:txBody>
      </p:sp>
    </p:spTree>
    <p:extLst>
      <p:ext uri="{BB962C8B-B14F-4D97-AF65-F5344CB8AC3E}">
        <p14:creationId xmlns:p14="http://schemas.microsoft.com/office/powerpoint/2010/main" val="357418900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8034" y="1002787"/>
            <a:ext cx="5455931" cy="485242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908442" y="818121"/>
            <a:ext cx="26005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(b) Commercial Suitability</a:t>
            </a:r>
          </a:p>
        </p:txBody>
      </p:sp>
      <p:sp>
        <p:nvSpPr>
          <p:cNvPr id="4" name="Rectangle 3"/>
          <p:cNvSpPr/>
          <p:nvPr/>
        </p:nvSpPr>
        <p:spPr>
          <a:xfrm>
            <a:off x="3334506" y="5882645"/>
            <a:ext cx="64772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Figure 8.9 </a:t>
            </a:r>
            <a:r>
              <a:rPr lang="en-US" dirty="0"/>
              <a:t>Acres of Suitable Parcels: Ordinal Combination Method </a:t>
            </a:r>
          </a:p>
        </p:txBody>
      </p:sp>
    </p:spTree>
    <p:extLst>
      <p:ext uri="{BB962C8B-B14F-4D97-AF65-F5344CB8AC3E}">
        <p14:creationId xmlns:p14="http://schemas.microsoft.com/office/powerpoint/2010/main" val="259343253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0" y="1028700"/>
            <a:ext cx="5715000" cy="48006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370991" y="773663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(a) Residential Suitability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70991" y="6084337"/>
            <a:ext cx="54500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Map 8.5 </a:t>
            </a:r>
            <a:r>
              <a:rPr lang="fr-FR" dirty="0" err="1"/>
              <a:t>Suitable</a:t>
            </a:r>
            <a:r>
              <a:rPr lang="fr-FR" dirty="0"/>
              <a:t> </a:t>
            </a:r>
            <a:r>
              <a:rPr lang="fr-FR" dirty="0" err="1"/>
              <a:t>Parcels</a:t>
            </a:r>
            <a:r>
              <a:rPr lang="fr-FR" dirty="0"/>
              <a:t>: Ordinal </a:t>
            </a:r>
            <a:r>
              <a:rPr lang="fr-FR" dirty="0" err="1"/>
              <a:t>Combination</a:t>
            </a:r>
            <a:r>
              <a:rPr lang="fr-FR" dirty="0"/>
              <a:t> </a:t>
            </a:r>
            <a:r>
              <a:rPr lang="fr-FR" dirty="0" err="1"/>
              <a:t>Method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41421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0" y="1028700"/>
            <a:ext cx="5715000" cy="48006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370991" y="818121"/>
            <a:ext cx="26005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(b) Commercial Suitability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70991" y="5855213"/>
            <a:ext cx="54500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Map 8.5 </a:t>
            </a:r>
            <a:r>
              <a:rPr lang="fr-FR" dirty="0" err="1"/>
              <a:t>Suitable</a:t>
            </a:r>
            <a:r>
              <a:rPr lang="fr-FR" dirty="0"/>
              <a:t> </a:t>
            </a:r>
            <a:r>
              <a:rPr lang="fr-FR" dirty="0" err="1"/>
              <a:t>Parcels</a:t>
            </a:r>
            <a:r>
              <a:rPr lang="fr-FR" dirty="0"/>
              <a:t>: Ordinal </a:t>
            </a:r>
            <a:r>
              <a:rPr lang="fr-FR" dirty="0" err="1"/>
              <a:t>Combination</a:t>
            </a:r>
            <a:r>
              <a:rPr lang="fr-FR" dirty="0"/>
              <a:t> </a:t>
            </a:r>
            <a:r>
              <a:rPr lang="fr-FR" dirty="0" err="1"/>
              <a:t>Method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1223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4F2ED38-5EC9-47E7-99BD-DAFDE07590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7700" y="3153783"/>
            <a:ext cx="6996600" cy="550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76518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E9F2E57-64D9-4F1F-BF89-2071BC1762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956235"/>
            <a:ext cx="9144000" cy="2945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45265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122A3CF-1DEF-43F5-AE53-1F0BE15502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587397"/>
            <a:ext cx="9144000" cy="5683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31700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F41984C-C9FF-4CDF-B469-5FCC7145C4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631255"/>
            <a:ext cx="9144000" cy="5595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43480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0414" y="1147567"/>
            <a:ext cx="5471171" cy="456286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725140" y="5835692"/>
            <a:ext cx="51064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Figure 8.10 </a:t>
            </a:r>
            <a:r>
              <a:rPr lang="en-US" dirty="0"/>
              <a:t>Acres of Suitable Residential Parcels: Weighted Combination Alternatives </a:t>
            </a:r>
          </a:p>
        </p:txBody>
      </p:sp>
      <p:sp>
        <p:nvSpPr>
          <p:cNvPr id="5" name="Rectangle 4"/>
          <p:cNvSpPr/>
          <p:nvPr/>
        </p:nvSpPr>
        <p:spPr>
          <a:xfrm>
            <a:off x="3523989" y="530939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(a) Residential Suitability – Conservation Alternative </a:t>
            </a:r>
          </a:p>
        </p:txBody>
      </p:sp>
    </p:spTree>
    <p:extLst>
      <p:ext uri="{BB962C8B-B14F-4D97-AF65-F5344CB8AC3E}">
        <p14:creationId xmlns:p14="http://schemas.microsoft.com/office/powerpoint/2010/main" val="79603825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794" y="1371596"/>
            <a:ext cx="5486411" cy="411480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542776" y="5685379"/>
            <a:ext cx="51064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Figure 8.10 </a:t>
            </a:r>
            <a:r>
              <a:rPr lang="en-US" dirty="0"/>
              <a:t>Acres of Suitable Residential Parcels: Weighted Combination Alternatives </a:t>
            </a:r>
          </a:p>
        </p:txBody>
      </p:sp>
      <p:sp>
        <p:nvSpPr>
          <p:cNvPr id="4" name="Rectangle 3"/>
          <p:cNvSpPr/>
          <p:nvPr/>
        </p:nvSpPr>
        <p:spPr>
          <a:xfrm>
            <a:off x="3564688" y="718111"/>
            <a:ext cx="50845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(b) Residential Suitability – Development Alternative</a:t>
            </a:r>
          </a:p>
        </p:txBody>
      </p:sp>
    </p:spTree>
    <p:extLst>
      <p:ext uri="{BB962C8B-B14F-4D97-AF65-F5344CB8AC3E}">
        <p14:creationId xmlns:p14="http://schemas.microsoft.com/office/powerpoint/2010/main" val="164175990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7430" y="1371596"/>
            <a:ext cx="5486411" cy="411480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659088" y="5498934"/>
            <a:ext cx="47584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Figure 8.11 </a:t>
            </a:r>
            <a:r>
              <a:rPr lang="en-US" dirty="0"/>
              <a:t>Acres of Suitable Commercial Parcels: Weighted Combination Alternatives</a:t>
            </a:r>
          </a:p>
        </p:txBody>
      </p:sp>
      <p:sp>
        <p:nvSpPr>
          <p:cNvPr id="4" name="Rectangle 3"/>
          <p:cNvSpPr/>
          <p:nvPr/>
        </p:nvSpPr>
        <p:spPr>
          <a:xfrm>
            <a:off x="3659088" y="72526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(a) Commercial Suitability – Conservation Alternative</a:t>
            </a:r>
          </a:p>
        </p:txBody>
      </p:sp>
    </p:spTree>
    <p:extLst>
      <p:ext uri="{BB962C8B-B14F-4D97-AF65-F5344CB8AC3E}">
        <p14:creationId xmlns:p14="http://schemas.microsoft.com/office/powerpoint/2010/main" val="242546409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794" y="1371596"/>
            <a:ext cx="5486411" cy="411480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757396" y="601342"/>
            <a:ext cx="52283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(b) Commercial Suitability – Development Alternative </a:t>
            </a:r>
          </a:p>
        </p:txBody>
      </p:sp>
      <p:sp>
        <p:nvSpPr>
          <p:cNvPr id="4" name="Rectangle 3"/>
          <p:cNvSpPr/>
          <p:nvPr/>
        </p:nvSpPr>
        <p:spPr>
          <a:xfrm>
            <a:off x="3884557" y="5736929"/>
            <a:ext cx="47584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Figure 8.11 </a:t>
            </a:r>
            <a:r>
              <a:rPr lang="en-US" dirty="0"/>
              <a:t>Acres of Suitable Commercial Parcels: Weighted Combination Alternatives</a:t>
            </a:r>
          </a:p>
        </p:txBody>
      </p:sp>
    </p:spTree>
    <p:extLst>
      <p:ext uri="{BB962C8B-B14F-4D97-AF65-F5344CB8AC3E}">
        <p14:creationId xmlns:p14="http://schemas.microsoft.com/office/powerpoint/2010/main" val="45609940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0" y="1028700"/>
            <a:ext cx="5715000" cy="48006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238500" y="746917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(a) Residential Suitability – Conservation Alternative </a:t>
            </a:r>
          </a:p>
        </p:txBody>
      </p:sp>
      <p:sp>
        <p:nvSpPr>
          <p:cNvPr id="5" name="Rectangle 4"/>
          <p:cNvSpPr/>
          <p:nvPr/>
        </p:nvSpPr>
        <p:spPr>
          <a:xfrm>
            <a:off x="2965553" y="5829300"/>
            <a:ext cx="72128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Map 8.6 </a:t>
            </a:r>
            <a:r>
              <a:rPr lang="en-US" dirty="0"/>
              <a:t>Suitable Residential Parcels: Weighted Combination Alternatives </a:t>
            </a:r>
          </a:p>
        </p:txBody>
      </p:sp>
    </p:spTree>
    <p:extLst>
      <p:ext uri="{BB962C8B-B14F-4D97-AF65-F5344CB8AC3E}">
        <p14:creationId xmlns:p14="http://schemas.microsoft.com/office/powerpoint/2010/main" val="185795993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0" y="1028700"/>
            <a:ext cx="5715000" cy="48006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326048" y="756644"/>
            <a:ext cx="50845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(b) Residential Suitability – Development Alternative</a:t>
            </a:r>
          </a:p>
        </p:txBody>
      </p:sp>
      <p:sp>
        <p:nvSpPr>
          <p:cNvPr id="5" name="Rectangle 4"/>
          <p:cNvSpPr/>
          <p:nvPr/>
        </p:nvSpPr>
        <p:spPr>
          <a:xfrm>
            <a:off x="2689981" y="5829300"/>
            <a:ext cx="72128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Map 8.6 </a:t>
            </a:r>
            <a:r>
              <a:rPr lang="en-US" dirty="0"/>
              <a:t>Suitable Residential Parcels: Weighted Combination Alternatives </a:t>
            </a:r>
          </a:p>
        </p:txBody>
      </p:sp>
    </p:spTree>
    <p:extLst>
      <p:ext uri="{BB962C8B-B14F-4D97-AF65-F5344CB8AC3E}">
        <p14:creationId xmlns:p14="http://schemas.microsoft.com/office/powerpoint/2010/main" val="106492448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0" y="1028700"/>
            <a:ext cx="5715000" cy="48006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333411" y="750317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(a) Commercial Suitability – Conservation Alternative</a:t>
            </a:r>
          </a:p>
        </p:txBody>
      </p:sp>
      <p:sp>
        <p:nvSpPr>
          <p:cNvPr id="4" name="Rectangle 3"/>
          <p:cNvSpPr/>
          <p:nvPr/>
        </p:nvSpPr>
        <p:spPr>
          <a:xfrm>
            <a:off x="2584536" y="5829300"/>
            <a:ext cx="73235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Map 8.7 </a:t>
            </a:r>
            <a:r>
              <a:rPr lang="en-US" dirty="0"/>
              <a:t>Suitable Commercial Parcels: Weighted Combination Alternatives</a:t>
            </a:r>
          </a:p>
        </p:txBody>
      </p:sp>
    </p:spTree>
    <p:extLst>
      <p:ext uri="{BB962C8B-B14F-4D97-AF65-F5344CB8AC3E}">
        <p14:creationId xmlns:p14="http://schemas.microsoft.com/office/powerpoint/2010/main" val="161860676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0" y="1028700"/>
            <a:ext cx="5715000" cy="48006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369089" y="751654"/>
            <a:ext cx="52283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(b) Commercial Suitability – Development Alternative </a:t>
            </a:r>
          </a:p>
        </p:txBody>
      </p:sp>
      <p:sp>
        <p:nvSpPr>
          <p:cNvPr id="4" name="Rectangle 3"/>
          <p:cNvSpPr/>
          <p:nvPr/>
        </p:nvSpPr>
        <p:spPr>
          <a:xfrm>
            <a:off x="2584536" y="5829300"/>
            <a:ext cx="73235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Map 8.7 </a:t>
            </a:r>
            <a:r>
              <a:rPr lang="en-US" dirty="0"/>
              <a:t>Suitable Commercial Parcels: Weighted Combination Alternatives</a:t>
            </a:r>
          </a:p>
        </p:txBody>
      </p:sp>
    </p:spTree>
    <p:extLst>
      <p:ext uri="{BB962C8B-B14F-4D97-AF65-F5344CB8AC3E}">
        <p14:creationId xmlns:p14="http://schemas.microsoft.com/office/powerpoint/2010/main" val="127029036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5AC2714-7E2C-45E1-825B-86F2D6F409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300492"/>
            <a:ext cx="9144000" cy="6257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4426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888" y="352294"/>
            <a:ext cx="6974388" cy="585848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592888" y="6210780"/>
            <a:ext cx="71014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Map 8.8 </a:t>
            </a:r>
            <a:r>
              <a:rPr lang="en-US" dirty="0"/>
              <a:t>Suitable Parcels: Combined Weighted Combination Alternatives</a:t>
            </a:r>
          </a:p>
        </p:txBody>
      </p:sp>
      <p:sp>
        <p:nvSpPr>
          <p:cNvPr id="4" name="Rectangle 3"/>
          <p:cNvSpPr/>
          <p:nvPr/>
        </p:nvSpPr>
        <p:spPr>
          <a:xfrm>
            <a:off x="2744109" y="167628"/>
            <a:ext cx="49501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(a) Combined Suitability – Commercial Alternatives</a:t>
            </a:r>
          </a:p>
        </p:txBody>
      </p:sp>
    </p:spTree>
    <p:extLst>
      <p:ext uri="{BB962C8B-B14F-4D97-AF65-F5344CB8AC3E}">
        <p14:creationId xmlns:p14="http://schemas.microsoft.com/office/powerpoint/2010/main" val="32821364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674" y="302191"/>
            <a:ext cx="6561029" cy="551126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920031" y="117525"/>
            <a:ext cx="47486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(b) Combine Suitability – Residential Alternatives</a:t>
            </a:r>
          </a:p>
        </p:txBody>
      </p:sp>
      <p:sp>
        <p:nvSpPr>
          <p:cNvPr id="4" name="Rectangle 3"/>
          <p:cNvSpPr/>
          <p:nvPr/>
        </p:nvSpPr>
        <p:spPr>
          <a:xfrm>
            <a:off x="2592888" y="5813455"/>
            <a:ext cx="71014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Map 8.8 </a:t>
            </a:r>
            <a:r>
              <a:rPr lang="en-US" dirty="0"/>
              <a:t>Suitable Parcels: Combined Weighted Combination Alternatives</a:t>
            </a:r>
          </a:p>
        </p:txBody>
      </p:sp>
    </p:spTree>
    <p:extLst>
      <p:ext uri="{BB962C8B-B14F-4D97-AF65-F5344CB8AC3E}">
        <p14:creationId xmlns:p14="http://schemas.microsoft.com/office/powerpoint/2010/main" val="365027308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32120F6-3CE1-45C5-8416-A72CE11DC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724" y="3114466"/>
            <a:ext cx="10898551" cy="62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621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2F9D23C-D3C1-46B8-8081-61610F7301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0197" y="2607698"/>
            <a:ext cx="9059701" cy="107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98307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FF55A88-FF22-44BB-9025-59B41980B4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41962"/>
            <a:ext cx="9144000" cy="6774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84213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2DB34FE-40F4-4A16-88E2-7A959AC21B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524" y="3114466"/>
            <a:ext cx="10180951" cy="62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19411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6D938BD-A45E-4C19-8D66-EB24F22C7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125" y="3170633"/>
            <a:ext cx="5157750" cy="516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38855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AE6ED0E-1016-45D0-BCA0-4FC1492466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2275" y="3142550"/>
            <a:ext cx="5247450" cy="57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9806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BA59642-26B8-465A-923E-C1E54EB2A3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9174" y="3103233"/>
            <a:ext cx="9373651" cy="651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1754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</TotalTime>
  <Words>644</Words>
  <Application>Microsoft Office PowerPoint</Application>
  <PresentationFormat>Widescreen</PresentationFormat>
  <Paragraphs>83</Paragraphs>
  <Slides>79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79</vt:i4>
      </vt:variant>
    </vt:vector>
  </HeadingPairs>
  <TitlesOfParts>
    <vt:vector size="8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8</dc:title>
  <dc:creator>Boulder Editorial</dc:creator>
  <cp:lastModifiedBy>Dick Klosterman</cp:lastModifiedBy>
  <cp:revision>22</cp:revision>
  <dcterms:created xsi:type="dcterms:W3CDTF">2019-01-22T21:25:29Z</dcterms:created>
  <dcterms:modified xsi:type="dcterms:W3CDTF">2019-03-05T16:25:47Z</dcterms:modified>
</cp:coreProperties>
</file>