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sldIdLst>
    <p:sldId id="292" r:id="rId2"/>
    <p:sldId id="350" r:id="rId3"/>
    <p:sldId id="293" r:id="rId4"/>
    <p:sldId id="294" r:id="rId5"/>
    <p:sldId id="257" r:id="rId6"/>
    <p:sldId id="258" r:id="rId7"/>
    <p:sldId id="295" r:id="rId8"/>
    <p:sldId id="259" r:id="rId9"/>
    <p:sldId id="260" r:id="rId10"/>
    <p:sldId id="296" r:id="rId11"/>
    <p:sldId id="261" r:id="rId12"/>
    <p:sldId id="262" r:id="rId13"/>
    <p:sldId id="300" r:id="rId14"/>
    <p:sldId id="297" r:id="rId15"/>
    <p:sldId id="298" r:id="rId16"/>
    <p:sldId id="351" r:id="rId17"/>
    <p:sldId id="302" r:id="rId18"/>
    <p:sldId id="352" r:id="rId19"/>
    <p:sldId id="353" r:id="rId20"/>
    <p:sldId id="354" r:id="rId21"/>
    <p:sldId id="355" r:id="rId22"/>
    <p:sldId id="356" r:id="rId23"/>
    <p:sldId id="307" r:id="rId24"/>
    <p:sldId id="357" r:id="rId25"/>
    <p:sldId id="358" r:id="rId26"/>
    <p:sldId id="359" r:id="rId27"/>
    <p:sldId id="311" r:id="rId28"/>
    <p:sldId id="312" r:id="rId29"/>
    <p:sldId id="266" r:id="rId30"/>
    <p:sldId id="313" r:id="rId31"/>
    <p:sldId id="314" r:id="rId32"/>
    <p:sldId id="315" r:id="rId33"/>
    <p:sldId id="316" r:id="rId34"/>
    <p:sldId id="317" r:id="rId35"/>
    <p:sldId id="360" r:id="rId36"/>
    <p:sldId id="361" r:id="rId37"/>
    <p:sldId id="362" r:id="rId38"/>
    <p:sldId id="321" r:id="rId39"/>
    <p:sldId id="363" r:id="rId40"/>
    <p:sldId id="364" r:id="rId41"/>
    <p:sldId id="365" r:id="rId42"/>
    <p:sldId id="325" r:id="rId43"/>
    <p:sldId id="326" r:id="rId44"/>
    <p:sldId id="327" r:id="rId45"/>
    <p:sldId id="366" r:id="rId46"/>
    <p:sldId id="367" r:id="rId47"/>
    <p:sldId id="332" r:id="rId48"/>
    <p:sldId id="368" r:id="rId49"/>
    <p:sldId id="369" r:id="rId50"/>
    <p:sldId id="333" r:id="rId51"/>
    <p:sldId id="334" r:id="rId52"/>
    <p:sldId id="370" r:id="rId53"/>
    <p:sldId id="371" r:id="rId54"/>
    <p:sldId id="372" r:id="rId55"/>
    <p:sldId id="339" r:id="rId56"/>
    <p:sldId id="373" r:id="rId57"/>
    <p:sldId id="374" r:id="rId58"/>
    <p:sldId id="375" r:id="rId59"/>
    <p:sldId id="376" r:id="rId60"/>
    <p:sldId id="340" r:id="rId61"/>
    <p:sldId id="272" r:id="rId62"/>
    <p:sldId id="345" r:id="rId63"/>
    <p:sldId id="346" r:id="rId64"/>
    <p:sldId id="347" r:id="rId65"/>
    <p:sldId id="348" r:id="rId66"/>
    <p:sldId id="377" r:id="rId67"/>
    <p:sldId id="378" r:id="rId68"/>
    <p:sldId id="379" r:id="rId69"/>
    <p:sldId id="380" r:id="rId70"/>
    <p:sldId id="381" r:id="rId71"/>
    <p:sldId id="382" r:id="rId72"/>
    <p:sldId id="383" r:id="rId73"/>
    <p:sldId id="384" r:id="rId74"/>
    <p:sldId id="385" r:id="rId75"/>
    <p:sldId id="386" r:id="rId76"/>
    <p:sldId id="387" r:id="rId77"/>
    <p:sldId id="388" r:id="rId78"/>
    <p:sldId id="389" r:id="rId79"/>
    <p:sldId id="390" r:id="rId80"/>
    <p:sldId id="391" r:id="rId81"/>
    <p:sldId id="392" r:id="rId82"/>
    <p:sldId id="393" r:id="rId83"/>
    <p:sldId id="394" r:id="rId84"/>
    <p:sldId id="395" r:id="rId85"/>
    <p:sldId id="396" r:id="rId86"/>
    <p:sldId id="285" r:id="rId87"/>
    <p:sldId id="397" r:id="rId88"/>
    <p:sldId id="286" r:id="rId89"/>
    <p:sldId id="398" r:id="rId90"/>
    <p:sldId id="399" r:id="rId91"/>
    <p:sldId id="288" r:id="rId92"/>
    <p:sldId id="289" r:id="rId93"/>
    <p:sldId id="290" r:id="rId94"/>
    <p:sldId id="400" r:id="rId9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6A97E-E9D8-4A40-9E46-5AE45F2C850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A7718-89E5-41D6-9460-29B5F6CD7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45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A7718-89E5-41D6-9460-29B5F6CD7D50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79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70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79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71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11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5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88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70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9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7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28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29475-027B-402A-BB0C-FE89E037A6AD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491FB-1EE1-4C79-B6E4-2E4DA1F6B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4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81B010-0DEC-43AF-A020-5EB7EA6B2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596182"/>
            <a:ext cx="9144000" cy="166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8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476F66-7D4D-4211-8298-608AA49D5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485" y="2991260"/>
            <a:ext cx="10943401" cy="7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30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4DC076-2025-4CF1-A945-761FF537D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25" y="3086383"/>
            <a:ext cx="5516550" cy="68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90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994159-4FFC-4D26-A91D-9E1B4D11D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450" y="3159400"/>
            <a:ext cx="20631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0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9035" y="5293852"/>
            <a:ext cx="7569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5.1 </a:t>
            </a:r>
            <a:r>
              <a:rPr lang="en-US" dirty="0"/>
              <a:t>Trends in Age-adjusted Mortality Rates, United States, 1940 to 2010 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667" y="593562"/>
            <a:ext cx="6775718" cy="446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6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8" y="757824"/>
            <a:ext cx="11600589" cy="44512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00491" y="5209035"/>
            <a:ext cx="7437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5.2</a:t>
            </a:r>
            <a:r>
              <a:rPr lang="en-US" dirty="0"/>
              <a:t> Mortality Rates by Race and Ethnicity: United States, 1980 to 2010 </a:t>
            </a:r>
          </a:p>
        </p:txBody>
      </p:sp>
    </p:spTree>
    <p:extLst>
      <p:ext uri="{BB962C8B-B14F-4D97-AF65-F5344CB8AC3E}">
        <p14:creationId xmlns:p14="http://schemas.microsoft.com/office/powerpoint/2010/main" val="1345439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365A97-6A84-4166-8AC4-DA0ECC7B3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575" y="3125700"/>
            <a:ext cx="1838850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79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527" y="1052391"/>
            <a:ext cx="6940310" cy="39014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78979" y="4953839"/>
            <a:ext cx="5641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5.3 </a:t>
            </a:r>
            <a:r>
              <a:rPr lang="en-US" dirty="0"/>
              <a:t>Total Fertility Rate: United States, 1960 to 2012 </a:t>
            </a:r>
          </a:p>
        </p:txBody>
      </p:sp>
    </p:spTree>
    <p:extLst>
      <p:ext uri="{BB962C8B-B14F-4D97-AF65-F5344CB8AC3E}">
        <p14:creationId xmlns:p14="http://schemas.microsoft.com/office/powerpoint/2010/main" val="3537997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37" y="1667252"/>
            <a:ext cx="10814326" cy="35234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15909" y="5208245"/>
            <a:ext cx="651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5.4 </a:t>
            </a:r>
            <a:r>
              <a:rPr lang="en-US" dirty="0"/>
              <a:t>Total Fertility Rates by Race: United States, 1980 to 2012 </a:t>
            </a:r>
          </a:p>
        </p:txBody>
      </p:sp>
    </p:spTree>
    <p:extLst>
      <p:ext uri="{BB962C8B-B14F-4D97-AF65-F5344CB8AC3E}">
        <p14:creationId xmlns:p14="http://schemas.microsoft.com/office/powerpoint/2010/main" val="438120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62FDBF-7FC5-4602-A90C-E6388E6B8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50" y="3108850"/>
            <a:ext cx="2242500" cy="6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27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264" y="1476752"/>
            <a:ext cx="7839472" cy="39044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76264" y="5599227"/>
            <a:ext cx="6531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5. 5 </a:t>
            </a:r>
            <a:r>
              <a:rPr lang="en-US" dirty="0"/>
              <a:t>Percent of Migrants by Age: United States, 1980 to 2012 </a:t>
            </a:r>
          </a:p>
        </p:txBody>
      </p:sp>
    </p:spTree>
    <p:extLst>
      <p:ext uri="{BB962C8B-B14F-4D97-AF65-F5344CB8AC3E}">
        <p14:creationId xmlns:p14="http://schemas.microsoft.com/office/powerpoint/2010/main" val="1902385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302" y="904604"/>
            <a:ext cx="5669292" cy="39715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20488" y="5098186"/>
            <a:ext cx="4714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5.6 </a:t>
            </a:r>
            <a:r>
              <a:rPr lang="en-US" dirty="0"/>
              <a:t>Age of Migrants: United States, 2012 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065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D8BB9D-A86F-4E37-A4D9-64420A8EF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875" y="3131316"/>
            <a:ext cx="740025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50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888FF-D698-44C0-9BE1-7DED2C612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200" y="3086383"/>
            <a:ext cx="6099600" cy="68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98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770293-E1F3-4D54-93C5-0D3A08326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000" y="3125700"/>
            <a:ext cx="7176000" cy="6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54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88B8A1-206C-4E87-8F11-EB2A8D6D0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764" y="2741282"/>
            <a:ext cx="8700901" cy="122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81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A818B2-55E9-4C1E-A190-E9F06DB04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92" y="0"/>
            <a:ext cx="11185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99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784534-1A3E-4062-BE36-2DFE1EDC8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741" y="2988559"/>
            <a:ext cx="9059701" cy="6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84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8813C1-E379-4576-98B0-D98498811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808" y="2738510"/>
            <a:ext cx="9328801" cy="12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49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83E00F-B04F-444B-831B-9D6419AE2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07" y="2932321"/>
            <a:ext cx="10046401" cy="8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14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A0ADE0-50CC-434B-8AB6-544AC7760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758" y="2718815"/>
            <a:ext cx="9014851" cy="126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95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DF343C-6DDA-44CC-91D6-B11CB86D5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458" y="2828304"/>
            <a:ext cx="9822151" cy="106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92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493B9F-4F7D-42F7-AA74-2E17A5FE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825" y="3165016"/>
            <a:ext cx="6772350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62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F1C827-EB41-4598-B319-8458D77ED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513" y="2760976"/>
            <a:ext cx="8925151" cy="116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14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4D93F3-14A3-499D-B1CC-8F75C8C9E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258" y="2831077"/>
            <a:ext cx="9463351" cy="10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42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A7D799-4841-4405-9C2B-02B3EEC47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599" y="2963104"/>
            <a:ext cx="10046401" cy="79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40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B8FCB9-B7A0-4057-9871-077CFAC15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00" y="0"/>
            <a:ext cx="1159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60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7B862D-4D04-45BA-98A6-ECE0F6BB9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71" y="0"/>
            <a:ext cx="11357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64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32" y="635634"/>
            <a:ext cx="6030413" cy="3759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/>
          <a:stretch/>
        </p:blipFill>
        <p:spPr>
          <a:xfrm>
            <a:off x="5862181" y="0"/>
            <a:ext cx="6342345" cy="44695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00744" y="4830696"/>
            <a:ext cx="5406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5.7 </a:t>
            </a:r>
            <a:r>
              <a:rPr lang="en-US" dirty="0"/>
              <a:t>Population Pyramids: Decatur 2010 and 2040</a:t>
            </a:r>
            <a:br>
              <a:rPr lang="en-US" dirty="0"/>
            </a:b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716583" y="251676"/>
            <a:ext cx="2130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(a) 2010 Population </a:t>
            </a:r>
          </a:p>
        </p:txBody>
      </p:sp>
      <p:sp>
        <p:nvSpPr>
          <p:cNvPr id="7" name="Rectangle 6"/>
          <p:cNvSpPr/>
          <p:nvPr/>
        </p:nvSpPr>
        <p:spPr>
          <a:xfrm>
            <a:off x="6565677" y="251676"/>
            <a:ext cx="2141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(b) 2040 Population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95189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C9A390-46BA-4BD9-B7CF-4A5529186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524" y="3165016"/>
            <a:ext cx="8386951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189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F0C92E-CFDA-483A-BE82-6DFB964AB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725" y="3131316"/>
            <a:ext cx="5516550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445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55FDA3-0DB7-4450-9741-2DB115CE2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775" y="3136933"/>
            <a:ext cx="2556450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498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D68BE4-64AD-4FFD-908D-4ABD6D711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33" y="0"/>
            <a:ext cx="7829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214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D60929-81F0-40B5-99B3-FB7597903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49" y="3187483"/>
            <a:ext cx="10136101" cy="4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2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B7756F-F483-48E9-8B4E-97BB3AADC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403" y="2844866"/>
            <a:ext cx="8028151" cy="116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88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21BDDF-C32C-4153-94EB-0B834E1D9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049" y="2901033"/>
            <a:ext cx="8386951" cy="105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623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92DF3A-CFE5-4A76-9E81-0B1720506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311" y="2803065"/>
            <a:ext cx="10225801" cy="110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39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946699-B07F-4D1E-8E86-0DE6748A0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49" y="3131316"/>
            <a:ext cx="10853701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133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547AE1-95C2-4961-8C7F-3A86FD344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149" y="2881339"/>
            <a:ext cx="8117851" cy="111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965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8C8E3B-6ABF-4580-902A-0EDB556A2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649" y="2850483"/>
            <a:ext cx="8566351" cy="115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367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018266-451E-42D9-8319-9976EC62C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999" y="2844866"/>
            <a:ext cx="8073001" cy="116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200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191856-E2AA-40CB-9712-56A4C2662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258" y="0"/>
            <a:ext cx="8289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133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0C0B41-0F8A-4E27-86AD-E5282D3DD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700" y="3120083"/>
            <a:ext cx="5202600" cy="61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272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5C8FE5-7482-4B75-B4DA-302B8CE52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824" y="3131316"/>
            <a:ext cx="8566351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245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AAA8D5-CC26-42D1-8E38-F3B3E7322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599" y="2780527"/>
            <a:ext cx="8252401" cy="11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435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6D4DD7-10FC-450D-8AE7-1F5EFFBAC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187" y="2889800"/>
            <a:ext cx="8162701" cy="10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756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542E0A-9257-4EFA-8D87-71805C231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51672"/>
            <a:ext cx="9144000" cy="555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967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18DDAC-D218-42F0-9EF7-37E57BEBD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949" y="2696277"/>
            <a:ext cx="9553051" cy="13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063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4E6BD3-B5AA-496D-8B4F-B88F74B08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799" y="2850483"/>
            <a:ext cx="9508201" cy="115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549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469942-C04D-4297-8374-5C1F54DB2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875" y="3114466"/>
            <a:ext cx="5606250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19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1EB205-96DF-46B4-9D87-FF47EC280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24" y="3142550"/>
            <a:ext cx="9642751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853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C79ABA-7372-4A7F-8730-2FB30FB85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348" y="3055815"/>
            <a:ext cx="10719151" cy="5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760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A918D-55EB-4AB6-A7ED-95BF81242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049" y="2971565"/>
            <a:ext cx="10180951" cy="76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731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1E281F-E4E3-4242-8A43-778D3AF07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795" y="2696421"/>
            <a:ext cx="11167651" cy="12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891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697A75-D236-4B88-B7DB-F08D27F00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625" y="0"/>
            <a:ext cx="8346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965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DC0DA1-DFC3-471E-AD08-D09F8AD97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49" y="2662793"/>
            <a:ext cx="11347051" cy="13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788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CE434F-2913-43BF-92B5-950EE8CA7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999" y="3027660"/>
            <a:ext cx="9867001" cy="68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569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8FAD5B-99E6-4675-AEA6-F228D316D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326" y="3036121"/>
            <a:ext cx="10180951" cy="6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0603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EAC82D-45D6-4FE3-B606-D0A5D4AE0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099" y="3030504"/>
            <a:ext cx="8700901" cy="6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387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C64E5B-70DC-4628-AF8C-457FEEA66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23" y="0"/>
            <a:ext cx="7800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571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137" y="1310512"/>
            <a:ext cx="8240024" cy="3987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84837" y="5298510"/>
            <a:ext cx="802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5.8 </a:t>
            </a:r>
            <a:r>
              <a:rPr lang="en-US" dirty="0"/>
              <a:t>Estimated Male and Female Net Migration: DeKalb County, 2010 to 2015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069233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12191B-3572-4F9E-B961-2E6CC3F05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409" y="0"/>
            <a:ext cx="8325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288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F008D3-AB3B-43DD-BD76-0D7BF597B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750" y="3114466"/>
            <a:ext cx="5830500" cy="6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403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B0DFDF-D531-4F7C-BD78-95BE56F9B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49" y="3030216"/>
            <a:ext cx="12109501" cy="79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90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7855EB-C77E-4592-8331-CF6B6F195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550" y="3159400"/>
            <a:ext cx="6906900" cy="5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664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A52107-2A85-453F-9BEE-956200956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899" y="3081054"/>
            <a:ext cx="9239101" cy="5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179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97CCEB-E801-45E2-BE8E-A5FC46053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812" y="0"/>
            <a:ext cx="7366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721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EAFA03-5052-441E-B9C5-D7DA6571F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428" y="3100749"/>
            <a:ext cx="9911851" cy="5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441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EA1DD-7114-49E8-AC63-98D99C95B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098" y="3010954"/>
            <a:ext cx="10046401" cy="6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376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DAE54D-188A-4476-B082-84742CBDF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965" y="0"/>
            <a:ext cx="7508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776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A94426-E6C0-4E19-AB6D-66F41969D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200" y="0"/>
            <a:ext cx="772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35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8AF9E6-6658-4C72-A29D-076F24538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800" y="0"/>
            <a:ext cx="7742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430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BB9888-5CB0-47E0-836A-DB38218DF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949" y="3142550"/>
            <a:ext cx="8342101" cy="5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278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6B18C6-0CDD-44BE-B25A-85F86726D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702" y="0"/>
            <a:ext cx="69865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777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58F792-4269-4818-84C7-37D03C6C2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17542"/>
            <a:ext cx="9144000" cy="582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556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C6BC4B-1DB9-4374-8F25-B924F2D5B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469" y="0"/>
            <a:ext cx="7671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569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9DD1AA-025C-4996-93F3-B221A2D01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00" y="3187483"/>
            <a:ext cx="6817200" cy="4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634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6E72D0-807C-427A-A005-EE73C21D8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096" y="0"/>
            <a:ext cx="7243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5130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24F81B-3814-4380-8C37-7BB158092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000" y="2783371"/>
            <a:ext cx="9418501" cy="115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401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2953AB-FEC4-4A51-9C79-3D5BA9571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799" y="2856100"/>
            <a:ext cx="9508201" cy="114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5569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7BCF1A-1D71-4C21-8ADB-CC3C57982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018" y="0"/>
            <a:ext cx="8355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338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C392F-D3AD-4B9E-8FC6-256D35B74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4339"/>
            <a:ext cx="12192000" cy="118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4764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074822-A1D6-4B2C-AED1-A528CEE98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433" y="0"/>
            <a:ext cx="7969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202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59C79B-51F0-48ED-8DE6-B35940CB4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474" y="3108850"/>
            <a:ext cx="9553051" cy="6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832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D8ECD4-F96A-4CA9-A621-5086BA5DD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72598"/>
            <a:ext cx="9144000" cy="431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388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537" y="999739"/>
            <a:ext cx="6534925" cy="48585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7316" y="5858261"/>
            <a:ext cx="737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Figure 5.9 </a:t>
            </a:r>
            <a:r>
              <a:rPr lang="en-US" dirty="0"/>
              <a:t>Observed and Projected Population: DeKalb County, 1950 to 2040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368253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7CD815-54C1-436E-9068-C9A46E0EB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1869"/>
            <a:ext cx="12192000" cy="55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5752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28" y="851769"/>
            <a:ext cx="5599370" cy="42463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993" y="851770"/>
            <a:ext cx="5599370" cy="424632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9131" y="5620961"/>
            <a:ext cx="115877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5.10</a:t>
            </a:r>
            <a:r>
              <a:rPr lang="en-US" dirty="0"/>
              <a:t> Observed and Projected Population by Age and Sex: Constant Rates Projection, DeKalb County, 2010 and 2040</a:t>
            </a:r>
            <a:br>
              <a:rPr lang="en-US" dirty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70556" y="667103"/>
            <a:ext cx="2077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(a) 2010 Population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887683" y="667103"/>
            <a:ext cx="2141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(b) 2040 Population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29108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0A7734-5792-4C07-916C-F7B579D2E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037" y="0"/>
            <a:ext cx="8051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409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AF43D2-D163-41F8-A9DD-E01E04FB0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49" y="3136933"/>
            <a:ext cx="10853701" cy="5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053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940" y="840617"/>
            <a:ext cx="7705360" cy="49011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89423" y="5949956"/>
            <a:ext cx="7136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5.11 </a:t>
            </a:r>
            <a:r>
              <a:rPr lang="en-US" dirty="0"/>
              <a:t>Observed and Projected Deaths: DeKalb County, 1995 to 2040 </a:t>
            </a:r>
          </a:p>
        </p:txBody>
      </p:sp>
    </p:spTree>
    <p:extLst>
      <p:ext uri="{BB962C8B-B14F-4D97-AF65-F5344CB8AC3E}">
        <p14:creationId xmlns:p14="http://schemas.microsoft.com/office/powerpoint/2010/main" val="12800171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405" y="1158235"/>
            <a:ext cx="7123190" cy="45415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71326" y="5837222"/>
            <a:ext cx="7449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5.12 </a:t>
            </a:r>
            <a:r>
              <a:rPr lang="en-US" dirty="0"/>
              <a:t>Observed and Projected Live Births: DeKalb County, 2005 to 2040 </a:t>
            </a:r>
          </a:p>
        </p:txBody>
      </p:sp>
    </p:spTree>
    <p:extLst>
      <p:ext uri="{BB962C8B-B14F-4D97-AF65-F5344CB8AC3E}">
        <p14:creationId xmlns:p14="http://schemas.microsoft.com/office/powerpoint/2010/main" val="7038183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13" y="572810"/>
            <a:ext cx="7248159" cy="50109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19636" y="5937430"/>
            <a:ext cx="6431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Figure 5.13 </a:t>
            </a:r>
            <a:r>
              <a:rPr lang="en-US" dirty="0"/>
              <a:t>Projected Net Migration: DeKalb County, 2010 to 2040 </a:t>
            </a:r>
          </a:p>
        </p:txBody>
      </p:sp>
    </p:spTree>
    <p:extLst>
      <p:ext uri="{BB962C8B-B14F-4D97-AF65-F5344CB8AC3E}">
        <p14:creationId xmlns:p14="http://schemas.microsoft.com/office/powerpoint/2010/main" val="42859630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EA0EFF-BB49-4732-BBA3-1E28B7767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843444"/>
            <a:ext cx="9144000" cy="317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09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203</Words>
  <Application>Microsoft Office PowerPoint</Application>
  <PresentationFormat>Widescreen</PresentationFormat>
  <Paragraphs>18</Paragraphs>
  <Slides>94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Boulder Editorial</dc:creator>
  <cp:lastModifiedBy>Dick Klosterman</cp:lastModifiedBy>
  <cp:revision>35</cp:revision>
  <dcterms:created xsi:type="dcterms:W3CDTF">2019-01-15T23:23:31Z</dcterms:created>
  <dcterms:modified xsi:type="dcterms:W3CDTF">2019-03-05T16:14:59Z</dcterms:modified>
</cp:coreProperties>
</file>